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1" r:id="rId3"/>
    <p:sldId id="265" r:id="rId4"/>
  </p:sldIdLst>
  <p:sldSz cx="28803600" cy="14401800"/>
  <p:notesSz cx="6858000" cy="9144000"/>
  <p:defaultTextStyle>
    <a:defPPr>
      <a:defRPr lang="en-US"/>
    </a:defPPr>
    <a:lvl1pPr marL="0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5235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0472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35707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80944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26179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71416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16651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61888" algn="l" defTabSz="12904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016"/>
    <a:srgbClr val="D553B0"/>
    <a:srgbClr val="38FC0A"/>
    <a:srgbClr val="663300"/>
    <a:srgbClr val="E25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0" autoAdjust="0"/>
    <p:restoredTop sz="96085" autoAdjust="0"/>
  </p:normalViewPr>
  <p:slideViewPr>
    <p:cSldViewPr>
      <p:cViewPr varScale="1">
        <p:scale>
          <a:sx n="33" d="100"/>
          <a:sy n="33" d="100"/>
        </p:scale>
        <p:origin x="-624" y="-108"/>
      </p:cViewPr>
      <p:guideLst>
        <p:guide orient="horz" pos="4536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ADC8B-5A43-4A50-889E-DD16DB8AC1EA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55449-8270-441F-99AE-2195FD520B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26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1646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3293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54939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06585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58232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09878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61525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13171" algn="l" defTabSz="7032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5449-8270-441F-99AE-2195FD520B3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99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5" y="4473902"/>
            <a:ext cx="24483061" cy="30870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5" y="8161025"/>
            <a:ext cx="20162522" cy="36804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35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80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26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71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16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61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620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637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1" y="576747"/>
            <a:ext cx="6480814" cy="12288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8" y="576747"/>
            <a:ext cx="18962369" cy="12288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70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499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91" y="9254498"/>
            <a:ext cx="24483061" cy="2860357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91" y="6104104"/>
            <a:ext cx="24483061" cy="3150393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523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047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357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809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26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714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166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618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718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87" y="3360427"/>
            <a:ext cx="12721589" cy="95045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41835" y="3360427"/>
            <a:ext cx="12721589" cy="95045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2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1" y="3223742"/>
            <a:ext cx="12726592" cy="134350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5235" indent="0">
              <a:buNone/>
              <a:defRPr sz="2800" b="1"/>
            </a:lvl2pPr>
            <a:lvl3pPr marL="1290472" indent="0">
              <a:buNone/>
              <a:defRPr sz="2600" b="1"/>
            </a:lvl3pPr>
            <a:lvl4pPr marL="1935707" indent="0">
              <a:buNone/>
              <a:defRPr sz="2200" b="1"/>
            </a:lvl4pPr>
            <a:lvl5pPr marL="2580944" indent="0">
              <a:buNone/>
              <a:defRPr sz="2200" b="1"/>
            </a:lvl5pPr>
            <a:lvl6pPr marL="3226179" indent="0">
              <a:buNone/>
              <a:defRPr sz="2200" b="1"/>
            </a:lvl6pPr>
            <a:lvl7pPr marL="3871416" indent="0">
              <a:buNone/>
              <a:defRPr sz="2200" b="1"/>
            </a:lvl7pPr>
            <a:lvl8pPr marL="4516651" indent="0">
              <a:buNone/>
              <a:defRPr sz="2200" b="1"/>
            </a:lvl8pPr>
            <a:lvl9pPr marL="5161888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1" y="4567242"/>
            <a:ext cx="12726592" cy="8297705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3" y="3223742"/>
            <a:ext cx="12731594" cy="134350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5235" indent="0">
              <a:buNone/>
              <a:defRPr sz="2800" b="1"/>
            </a:lvl2pPr>
            <a:lvl3pPr marL="1290472" indent="0">
              <a:buNone/>
              <a:defRPr sz="2600" b="1"/>
            </a:lvl3pPr>
            <a:lvl4pPr marL="1935707" indent="0">
              <a:buNone/>
              <a:defRPr sz="2200" b="1"/>
            </a:lvl4pPr>
            <a:lvl5pPr marL="2580944" indent="0">
              <a:buNone/>
              <a:defRPr sz="2200" b="1"/>
            </a:lvl5pPr>
            <a:lvl6pPr marL="3226179" indent="0">
              <a:buNone/>
              <a:defRPr sz="2200" b="1"/>
            </a:lvl6pPr>
            <a:lvl7pPr marL="3871416" indent="0">
              <a:buNone/>
              <a:defRPr sz="2200" b="1"/>
            </a:lvl7pPr>
            <a:lvl8pPr marL="4516651" indent="0">
              <a:buNone/>
              <a:defRPr sz="2200" b="1"/>
            </a:lvl8pPr>
            <a:lvl9pPr marL="5161888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3" y="4567242"/>
            <a:ext cx="12731594" cy="8297705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15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2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13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78" y="573411"/>
            <a:ext cx="9476190" cy="244030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18" y="573412"/>
            <a:ext cx="16102015" cy="12291537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78" y="3013713"/>
            <a:ext cx="9476190" cy="9851232"/>
          </a:xfrm>
        </p:spPr>
        <p:txBody>
          <a:bodyPr/>
          <a:lstStyle>
            <a:lvl1pPr marL="0" indent="0">
              <a:buNone/>
              <a:defRPr sz="2000"/>
            </a:lvl1pPr>
            <a:lvl2pPr marL="645235" indent="0">
              <a:buNone/>
              <a:defRPr sz="1600"/>
            </a:lvl2pPr>
            <a:lvl3pPr marL="1290472" indent="0">
              <a:buNone/>
              <a:defRPr sz="1400"/>
            </a:lvl3pPr>
            <a:lvl4pPr marL="1935707" indent="0">
              <a:buNone/>
              <a:defRPr sz="1300"/>
            </a:lvl4pPr>
            <a:lvl5pPr marL="2580944" indent="0">
              <a:buNone/>
              <a:defRPr sz="1300"/>
            </a:lvl5pPr>
            <a:lvl6pPr marL="3226179" indent="0">
              <a:buNone/>
              <a:defRPr sz="1300"/>
            </a:lvl6pPr>
            <a:lvl7pPr marL="3871416" indent="0">
              <a:buNone/>
              <a:defRPr sz="1300"/>
            </a:lvl7pPr>
            <a:lvl8pPr marL="4516651" indent="0">
              <a:buNone/>
              <a:defRPr sz="1300"/>
            </a:lvl8pPr>
            <a:lvl9pPr marL="5161888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523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10" y="10081265"/>
            <a:ext cx="17282160" cy="119014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10" y="1286829"/>
            <a:ext cx="17282160" cy="8641080"/>
          </a:xfrm>
        </p:spPr>
        <p:txBody>
          <a:bodyPr/>
          <a:lstStyle>
            <a:lvl1pPr marL="0" indent="0">
              <a:buNone/>
              <a:defRPr sz="4600"/>
            </a:lvl1pPr>
            <a:lvl2pPr marL="645235" indent="0">
              <a:buNone/>
              <a:defRPr sz="3900"/>
            </a:lvl2pPr>
            <a:lvl3pPr marL="1290472" indent="0">
              <a:buNone/>
              <a:defRPr sz="3400"/>
            </a:lvl3pPr>
            <a:lvl4pPr marL="1935707" indent="0">
              <a:buNone/>
              <a:defRPr sz="2800"/>
            </a:lvl4pPr>
            <a:lvl5pPr marL="2580944" indent="0">
              <a:buNone/>
              <a:defRPr sz="2800"/>
            </a:lvl5pPr>
            <a:lvl6pPr marL="3226179" indent="0">
              <a:buNone/>
              <a:defRPr sz="2800"/>
            </a:lvl6pPr>
            <a:lvl7pPr marL="3871416" indent="0">
              <a:buNone/>
              <a:defRPr sz="2800"/>
            </a:lvl7pPr>
            <a:lvl8pPr marL="4516651" indent="0">
              <a:buNone/>
              <a:defRPr sz="2800"/>
            </a:lvl8pPr>
            <a:lvl9pPr marL="5161888" indent="0">
              <a:buNone/>
              <a:defRPr sz="28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10" y="11271414"/>
            <a:ext cx="17282160" cy="1690211"/>
          </a:xfrm>
        </p:spPr>
        <p:txBody>
          <a:bodyPr/>
          <a:lstStyle>
            <a:lvl1pPr marL="0" indent="0">
              <a:buNone/>
              <a:defRPr sz="2000"/>
            </a:lvl1pPr>
            <a:lvl2pPr marL="645235" indent="0">
              <a:buNone/>
              <a:defRPr sz="1600"/>
            </a:lvl2pPr>
            <a:lvl3pPr marL="1290472" indent="0">
              <a:buNone/>
              <a:defRPr sz="1400"/>
            </a:lvl3pPr>
            <a:lvl4pPr marL="1935707" indent="0">
              <a:buNone/>
              <a:defRPr sz="1300"/>
            </a:lvl4pPr>
            <a:lvl5pPr marL="2580944" indent="0">
              <a:buNone/>
              <a:defRPr sz="1300"/>
            </a:lvl5pPr>
            <a:lvl6pPr marL="3226179" indent="0">
              <a:buNone/>
              <a:defRPr sz="1300"/>
            </a:lvl6pPr>
            <a:lvl7pPr marL="3871416" indent="0">
              <a:buNone/>
              <a:defRPr sz="1300"/>
            </a:lvl7pPr>
            <a:lvl8pPr marL="4516651" indent="0">
              <a:buNone/>
              <a:defRPr sz="1300"/>
            </a:lvl8pPr>
            <a:lvl9pPr marL="5161888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04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185" y="576745"/>
            <a:ext cx="25923242" cy="2400301"/>
          </a:xfrm>
          <a:prstGeom prst="rect">
            <a:avLst/>
          </a:prstGeom>
        </p:spPr>
        <p:txBody>
          <a:bodyPr vert="horz" lIns="129048" tIns="64524" rIns="129048" bIns="645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5" y="3360427"/>
            <a:ext cx="25923242" cy="9504523"/>
          </a:xfrm>
          <a:prstGeom prst="rect">
            <a:avLst/>
          </a:prstGeom>
        </p:spPr>
        <p:txBody>
          <a:bodyPr vert="horz" lIns="129048" tIns="64524" rIns="129048" bIns="64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185" y="13348343"/>
            <a:ext cx="6720842" cy="766763"/>
          </a:xfrm>
          <a:prstGeom prst="rect">
            <a:avLst/>
          </a:prstGeom>
        </p:spPr>
        <p:txBody>
          <a:bodyPr vert="horz" lIns="129048" tIns="64524" rIns="129048" bIns="6452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D5D1-2C1F-4DE7-AABA-16D0070FE2E5}" type="datetimeFigureOut">
              <a:rPr lang="en-IN" smtClean="0"/>
              <a:t>15-02-2018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1235" y="13348343"/>
            <a:ext cx="9121141" cy="766763"/>
          </a:xfrm>
          <a:prstGeom prst="rect">
            <a:avLst/>
          </a:prstGeom>
        </p:spPr>
        <p:txBody>
          <a:bodyPr vert="horz" lIns="129048" tIns="64524" rIns="129048" bIns="6452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42585" y="13348343"/>
            <a:ext cx="6720842" cy="766763"/>
          </a:xfrm>
          <a:prstGeom prst="rect">
            <a:avLst/>
          </a:prstGeom>
        </p:spPr>
        <p:txBody>
          <a:bodyPr vert="horz" lIns="129048" tIns="64524" rIns="129048" bIns="6452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02F8-81EC-4B80-B976-0BB6E6ABAC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25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90472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3926" indent="-483926" algn="l" defTabSz="1290472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509" indent="-403272" algn="l" defTabSz="1290472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13090" indent="-322618" algn="l" defTabSz="129047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58326" indent="-322618" algn="l" defTabSz="129047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561" indent="-322618" algn="l" defTabSz="1290472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48798" indent="-322618" algn="l" defTabSz="129047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94034" indent="-322618" algn="l" defTabSz="129047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39270" indent="-322618" algn="l" defTabSz="129047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84505" indent="-322618" algn="l" defTabSz="129047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5235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0472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35707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80944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26179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71416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16651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61888" algn="l" defTabSz="12904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FF Factor Main\EFF 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667" y="5826671"/>
            <a:ext cx="6455461" cy="54066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Above"/>
            <a:lightRig rig="threePt" dir="t"/>
          </a:scene3d>
          <a:extLst/>
        </p:spPr>
      </p:pic>
      <p:sp>
        <p:nvSpPr>
          <p:cNvPr id="2" name="TextBox 1"/>
          <p:cNvSpPr txBox="1"/>
          <p:nvPr/>
        </p:nvSpPr>
        <p:spPr>
          <a:xfrm>
            <a:off x="1373891" y="729889"/>
            <a:ext cx="26366006" cy="2224397"/>
          </a:xfrm>
          <a:prstGeom prst="rect">
            <a:avLst/>
          </a:prstGeom>
          <a:noFill/>
        </p:spPr>
        <p:txBody>
          <a:bodyPr wrap="square" lIns="54045" tIns="27022" rIns="54045" bIns="27022" rtlCol="0">
            <a:spAutoFit/>
          </a:bodyPr>
          <a:lstStyle/>
          <a:p>
            <a:pPr algn="ctr"/>
            <a:r>
              <a:rPr lang="en-IN" sz="14100" dirty="0">
                <a:solidFill>
                  <a:srgbClr val="F76B3F"/>
                </a:solidFill>
                <a:latin typeface="Comic Sans MS" pitchFamily="66" charset="0"/>
              </a:rPr>
              <a:t>EFF</a:t>
            </a:r>
            <a:r>
              <a:rPr lang="en-IN" sz="14100" dirty="0">
                <a:latin typeface="Comic Sans MS" pitchFamily="66" charset="0"/>
              </a:rPr>
              <a:t> Factor Training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17225" y="3330575"/>
            <a:ext cx="9305649" cy="2455229"/>
          </a:xfrm>
          <a:prstGeom prst="rect">
            <a:avLst/>
          </a:prstGeom>
          <a:noFill/>
        </p:spPr>
        <p:txBody>
          <a:bodyPr wrap="square" lIns="54045" tIns="27022" rIns="54045" bIns="27022" rtlCol="0">
            <a:spAutoFit/>
          </a:bodyPr>
          <a:lstStyle/>
          <a:p>
            <a:pPr algn="ctr"/>
            <a:r>
              <a:rPr lang="en-IN" sz="5200" b="1" dirty="0" smtClean="0">
                <a:latin typeface="Comic Sans MS" pitchFamily="66" charset="0"/>
              </a:rPr>
              <a:t>II. Overview </a:t>
            </a:r>
          </a:p>
          <a:p>
            <a:pPr algn="ctr"/>
            <a:r>
              <a:rPr lang="en-IN" sz="5200" b="1" dirty="0" smtClean="0">
                <a:latin typeface="Comic Sans MS" pitchFamily="66" charset="0"/>
              </a:rPr>
              <a:t>Of </a:t>
            </a:r>
            <a:r>
              <a:rPr lang="en-IN" sz="5200" b="1" dirty="0" err="1" smtClean="0">
                <a:latin typeface="Comic Sans MS" pitchFamily="66" charset="0"/>
              </a:rPr>
              <a:t>Eff</a:t>
            </a:r>
            <a:r>
              <a:rPr lang="en-IN" sz="5200" b="1" dirty="0" smtClean="0">
                <a:latin typeface="Comic Sans MS" pitchFamily="66" charset="0"/>
              </a:rPr>
              <a:t> Factor </a:t>
            </a:r>
          </a:p>
          <a:p>
            <a:pPr algn="ctr"/>
            <a:r>
              <a:rPr lang="en-IN" sz="5200" b="1" dirty="0" smtClean="0">
                <a:latin typeface="Comic Sans MS" pitchFamily="66" charset="0"/>
              </a:rPr>
              <a:t>for every Employee</a:t>
            </a:r>
            <a:endParaRPr lang="en-IN" sz="5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7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/>
          <p:cNvSpPr txBox="1"/>
          <p:nvPr/>
        </p:nvSpPr>
        <p:spPr>
          <a:xfrm>
            <a:off x="20162440" y="8651217"/>
            <a:ext cx="8352928" cy="4089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dirty="0"/>
          </a:p>
        </p:txBody>
      </p:sp>
      <p:sp>
        <p:nvSpPr>
          <p:cNvPr id="100" name="TextBox 99"/>
          <p:cNvSpPr txBox="1"/>
          <p:nvPr/>
        </p:nvSpPr>
        <p:spPr>
          <a:xfrm>
            <a:off x="20162440" y="9155273"/>
            <a:ext cx="8352928" cy="4089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0162440" y="9659329"/>
            <a:ext cx="8352928" cy="4089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0162440" y="10163385"/>
            <a:ext cx="8352928" cy="4089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0162440" y="10667441"/>
            <a:ext cx="8352928" cy="4089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0162440" y="11171497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                                                                                  0.25        3000         12500</a:t>
            </a:r>
            <a:endParaRPr lang="en-IN" sz="2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0162440" y="11675553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                           0.75          600           3750           0.75        9000         37750</a:t>
            </a:r>
            <a:endParaRPr lang="en-IN" sz="2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0162440" y="12179609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                           0.125          100</a:t>
            </a:r>
            <a:endParaRPr lang="en-IN" sz="21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0162440" y="12683665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dirty="0"/>
              <a:t> </a:t>
            </a:r>
            <a:r>
              <a:rPr lang="en-IN" sz="2100" dirty="0" smtClean="0"/>
              <a:t>  </a:t>
            </a:r>
            <a:r>
              <a:rPr lang="en-IN" sz="2100" b="1" dirty="0"/>
              <a:t> </a:t>
            </a:r>
            <a:r>
              <a:rPr lang="en-IN" sz="2100" b="1" dirty="0" smtClean="0"/>
              <a:t>                           </a:t>
            </a:r>
            <a:r>
              <a:rPr lang="en-IN" sz="2100" dirty="0" smtClean="0"/>
              <a:t>0.125          100</a:t>
            </a:r>
            <a:endParaRPr lang="en-IN" sz="21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0162440" y="13187721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b="1" dirty="0"/>
              <a:t> </a:t>
            </a:r>
            <a:r>
              <a:rPr lang="en-IN" sz="2100" b="1" dirty="0" smtClean="0"/>
              <a:t>                           </a:t>
            </a:r>
            <a:r>
              <a:rPr lang="en-IN" sz="2100" dirty="0" smtClean="0"/>
              <a:t>     </a:t>
            </a:r>
            <a:r>
              <a:rPr lang="en-IN" sz="2100" b="1" dirty="0" smtClean="0"/>
              <a:t>1              800	   3750            1           12000        37750</a:t>
            </a:r>
            <a:endParaRPr lang="en-IN" sz="21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9826" y="1055233"/>
            <a:ext cx="9650236" cy="4557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FFFF00"/>
                </a:solidFill>
              </a:rPr>
              <a:t>Capture of Billable time &amp; Translation in Rupee value</a:t>
            </a:r>
            <a:endParaRPr lang="en-IN" sz="25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823" y="1559289"/>
            <a:ext cx="9650237" cy="4557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pPr algn="ctr"/>
            <a:r>
              <a:rPr lang="en-IN" sz="2500" b="1" dirty="0"/>
              <a:t>D1-Projects</a:t>
            </a:r>
            <a:endParaRPr lang="en-IN" sz="2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9822" y="2063345"/>
            <a:ext cx="9650237" cy="4557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0070C0"/>
                </a:solidFill>
              </a:rPr>
              <a:t>Projects1 for Client</a:t>
            </a:r>
            <a:r>
              <a:rPr lang="en-IN" sz="2100" b="1" dirty="0" smtClean="0">
                <a:solidFill>
                  <a:srgbClr val="0070C0"/>
                </a:solidFill>
              </a:rPr>
              <a:t> </a:t>
            </a:r>
            <a:r>
              <a:rPr lang="en-IN" sz="21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9822" y="2577319"/>
            <a:ext cx="9650237" cy="501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800" dirty="0" smtClean="0"/>
              <a:t>                       </a:t>
            </a:r>
            <a:r>
              <a:rPr lang="en-IN" sz="2400" dirty="0" smtClean="0"/>
              <a:t>Budget</a:t>
            </a:r>
            <a:r>
              <a:rPr lang="en-IN" sz="2800" dirty="0" smtClean="0"/>
              <a:t>	  	                 </a:t>
            </a:r>
            <a:r>
              <a:rPr lang="en-IN" sz="2400" dirty="0" smtClean="0"/>
              <a:t>Actuals</a:t>
            </a:r>
            <a:endParaRPr lang="en-IN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9823" y="3570883"/>
            <a:ext cx="9650236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/>
              <a:t>                                                                </a:t>
            </a:r>
            <a:r>
              <a:rPr lang="en-IN" sz="2100" dirty="0" smtClean="0"/>
              <a:t>                       E1           0.5            400              2500</a:t>
            </a:r>
            <a:endParaRPr lang="en-IN" sz="2100" dirty="0"/>
          </a:p>
        </p:txBody>
      </p:sp>
      <p:sp>
        <p:nvSpPr>
          <p:cNvPr id="29" name="TextBox 28"/>
          <p:cNvSpPr txBox="1"/>
          <p:nvPr/>
        </p:nvSpPr>
        <p:spPr>
          <a:xfrm>
            <a:off x="219822" y="3101802"/>
            <a:ext cx="9650237" cy="4403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400" dirty="0" smtClean="0"/>
              <a:t>                                                                                        Days         Cost        Billable</a:t>
            </a:r>
            <a:endParaRPr lang="en-IN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9824" y="3989701"/>
            <a:ext cx="9650236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/>
              <a:t>                                                               </a:t>
            </a:r>
            <a:r>
              <a:rPr lang="en-IN" sz="2100" dirty="0" smtClean="0"/>
              <a:t>                        E2         </a:t>
            </a:r>
            <a:r>
              <a:rPr lang="en-IN" sz="2100" dirty="0"/>
              <a:t>0.125    </a:t>
            </a:r>
            <a:r>
              <a:rPr lang="en-IN" sz="2100" dirty="0" smtClean="0"/>
              <a:t>      1500           6500</a:t>
            </a:r>
            <a:endParaRPr lang="en-IN" sz="2100" dirty="0"/>
          </a:p>
        </p:txBody>
      </p:sp>
      <p:sp>
        <p:nvSpPr>
          <p:cNvPr id="31" name="TextBox 30"/>
          <p:cNvSpPr txBox="1"/>
          <p:nvPr/>
        </p:nvSpPr>
        <p:spPr>
          <a:xfrm>
            <a:off x="216224" y="4386195"/>
            <a:ext cx="9654905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/>
              <a:t> </a:t>
            </a:r>
            <a:r>
              <a:rPr lang="en-IN" sz="2100" dirty="0" smtClean="0"/>
              <a:t>                                                                                                   0.625          1900           9000</a:t>
            </a:r>
            <a:endParaRPr lang="en-IN" sz="21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5039497" y="2634779"/>
            <a:ext cx="1264" cy="21799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48473" y="3088320"/>
            <a:ext cx="0" cy="1668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44617" y="3066827"/>
            <a:ext cx="0" cy="1668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296345" y="3088320"/>
            <a:ext cx="0" cy="1668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48873" y="3088320"/>
            <a:ext cx="0" cy="1668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73009" y="3088320"/>
            <a:ext cx="0" cy="1668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425137" y="3126186"/>
            <a:ext cx="0" cy="16688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19820" y="6057021"/>
            <a:ext cx="9645477" cy="4557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7030A0"/>
                </a:solidFill>
              </a:rPr>
              <a:t>Project2 for Client</a:t>
            </a:r>
            <a:r>
              <a:rPr lang="en-IN" sz="2100" b="1" dirty="0" smtClean="0">
                <a:solidFill>
                  <a:srgbClr val="7030A0"/>
                </a:solidFill>
              </a:rPr>
              <a:t> 2</a:t>
            </a:r>
            <a:endParaRPr lang="en-IN" sz="2100" b="1" dirty="0">
              <a:solidFill>
                <a:srgbClr val="7030A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9823" y="6554845"/>
            <a:ext cx="9645477" cy="501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800" dirty="0" smtClean="0"/>
              <a:t>                      </a:t>
            </a:r>
            <a:r>
              <a:rPr lang="en-IN" sz="2400" dirty="0" smtClean="0"/>
              <a:t>Budget</a:t>
            </a:r>
            <a:r>
              <a:rPr lang="en-IN" sz="2800" dirty="0" smtClean="0"/>
              <a:t>		                 </a:t>
            </a:r>
            <a:r>
              <a:rPr lang="en-IN" sz="2400" dirty="0" smtClean="0"/>
              <a:t>Actuals</a:t>
            </a:r>
            <a:endParaRPr lang="en-IN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219824" y="7598671"/>
            <a:ext cx="9645474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/>
              <a:t> </a:t>
            </a:r>
            <a:r>
              <a:rPr lang="en-IN" sz="2100" dirty="0" smtClean="0"/>
              <a:t> E1               0.5               400               2500</a:t>
            </a:r>
            <a:endParaRPr lang="en-IN" sz="2100" dirty="0"/>
          </a:p>
        </p:txBody>
      </p:sp>
      <p:sp>
        <p:nvSpPr>
          <p:cNvPr id="68" name="TextBox 67"/>
          <p:cNvSpPr txBox="1"/>
          <p:nvPr/>
        </p:nvSpPr>
        <p:spPr>
          <a:xfrm>
            <a:off x="219823" y="7089679"/>
            <a:ext cx="9645477" cy="4403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000" dirty="0" smtClean="0"/>
              <a:t>                 </a:t>
            </a:r>
            <a:r>
              <a:rPr lang="en-IN" sz="2400" dirty="0" smtClean="0"/>
              <a:t>  Days            Cost        Billable                       Days         Cost         Billable</a:t>
            </a:r>
            <a:endParaRPr lang="en-IN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19826" y="8030719"/>
            <a:ext cx="9645473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/>
              <a:t>  </a:t>
            </a:r>
            <a:r>
              <a:rPr lang="en-IN" sz="2100" dirty="0" smtClean="0"/>
              <a:t>E2             0.125            1500             6250</a:t>
            </a:r>
            <a:endParaRPr lang="en-IN" sz="2100" dirty="0"/>
          </a:p>
        </p:txBody>
      </p:sp>
      <p:sp>
        <p:nvSpPr>
          <p:cNvPr id="70" name="TextBox 69"/>
          <p:cNvSpPr txBox="1"/>
          <p:nvPr/>
        </p:nvSpPr>
        <p:spPr>
          <a:xfrm>
            <a:off x="219826" y="8462767"/>
            <a:ext cx="9645473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 smtClean="0"/>
              <a:t> Total          0.625            1900             8750</a:t>
            </a:r>
            <a:endParaRPr lang="en-IN" sz="21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5042561" y="9902099"/>
            <a:ext cx="0" cy="23021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120881" y="7137141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273009" y="7111686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8455697" y="7089679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3720251" y="7089679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472475" y="7106585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128327" y="7106585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66" idx="0"/>
            <a:endCxn id="70" idx="2"/>
          </p:cNvCxnSpPr>
          <p:nvPr/>
        </p:nvCxnSpPr>
        <p:spPr>
          <a:xfrm>
            <a:off x="5042561" y="6554845"/>
            <a:ext cx="0" cy="23021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19819" y="9873445"/>
            <a:ext cx="9645477" cy="4557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C00000"/>
                </a:solidFill>
              </a:rPr>
              <a:t>Project3 for Client</a:t>
            </a:r>
            <a:r>
              <a:rPr lang="en-IN" sz="2100" b="1" dirty="0" smtClean="0">
                <a:solidFill>
                  <a:srgbClr val="C00000"/>
                </a:solidFill>
              </a:rPr>
              <a:t> 3</a:t>
            </a:r>
            <a:endParaRPr lang="en-IN" sz="2100" b="1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19821" y="10371269"/>
            <a:ext cx="9645477" cy="501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800" dirty="0" smtClean="0"/>
              <a:t>                     </a:t>
            </a:r>
            <a:r>
              <a:rPr lang="en-IN" sz="2400" dirty="0"/>
              <a:t>Budget</a:t>
            </a:r>
            <a:r>
              <a:rPr lang="en-IN" sz="2800" dirty="0" smtClean="0"/>
              <a:t>		                                  </a:t>
            </a:r>
            <a:r>
              <a:rPr lang="en-IN" sz="2400" dirty="0" smtClean="0"/>
              <a:t>Actuals</a:t>
            </a:r>
            <a:endParaRPr lang="en-IN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19823" y="11415095"/>
            <a:ext cx="9645474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 smtClean="0"/>
              <a:t>				E2              0.25          </a:t>
            </a:r>
            <a:r>
              <a:rPr lang="en-IN" sz="2100" dirty="0" smtClean="0">
                <a:solidFill>
                  <a:srgbClr val="FF0000"/>
                </a:solidFill>
              </a:rPr>
              <a:t>3000            12500</a:t>
            </a:r>
            <a:endParaRPr lang="en-IN" sz="2100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19821" y="10906103"/>
            <a:ext cx="9645477" cy="4403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400" dirty="0" smtClean="0"/>
              <a:t>                 Days           Cost          Billable                      Days         Cost         Billable</a:t>
            </a:r>
            <a:endParaRPr lang="en-IN" sz="2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19823" y="11851803"/>
            <a:ext cx="9645473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endParaRPr lang="en-IN" sz="21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19823" y="12283851"/>
            <a:ext cx="9645473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 smtClean="0"/>
              <a:t>  Total            2                  400             10000</a:t>
            </a:r>
            <a:endParaRPr lang="en-IN" sz="2100" dirty="0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6120880" y="10953565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273008" y="10928110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8455696" y="10906103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720250" y="10906103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72474" y="10923009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128326" y="10923009"/>
            <a:ext cx="0" cy="1762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0" idx="0"/>
            <a:endCxn id="124" idx="2"/>
          </p:cNvCxnSpPr>
          <p:nvPr/>
        </p:nvCxnSpPr>
        <p:spPr>
          <a:xfrm>
            <a:off x="5042560" y="10371269"/>
            <a:ext cx="0" cy="23067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14257783" y="1139611"/>
            <a:ext cx="2160241" cy="4557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pPr algn="ctr"/>
            <a:r>
              <a:rPr lang="en-IN" sz="2500" dirty="0" smtClean="0"/>
              <a:t>Departments</a:t>
            </a:r>
            <a:endParaRPr lang="en-IN" sz="25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4257783" y="1563685"/>
            <a:ext cx="2160241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 smtClean="0"/>
              <a:t>      D1            D2</a:t>
            </a:r>
            <a:endParaRPr lang="en-IN" sz="2100" dirty="0"/>
          </a:p>
        </p:txBody>
      </p:sp>
      <p:cxnSp>
        <p:nvCxnSpPr>
          <p:cNvPr id="135" name="Straight Connector 134"/>
          <p:cNvCxnSpPr>
            <a:stCxn id="133" idx="0"/>
            <a:endCxn id="133" idx="2"/>
          </p:cNvCxnSpPr>
          <p:nvPr/>
        </p:nvCxnSpPr>
        <p:spPr>
          <a:xfrm>
            <a:off x="15337904" y="1563685"/>
            <a:ext cx="0" cy="394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3297677" y="2600817"/>
            <a:ext cx="1896212" cy="4543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pPr algn="ctr"/>
            <a:r>
              <a:rPr lang="en-IN" sz="2500" dirty="0" smtClean="0"/>
              <a:t>Clients</a:t>
            </a:r>
            <a:endParaRPr lang="en-IN" sz="25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3297677" y="3032685"/>
            <a:ext cx="1896212" cy="3941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70329" tIns="35165" rIns="70329" bIns="35165" rtlCol="0">
            <a:spAutoFit/>
          </a:bodyPr>
          <a:lstStyle/>
          <a:p>
            <a:r>
              <a:rPr lang="en-IN" sz="2100" dirty="0" smtClean="0"/>
              <a:t>    C1            C2</a:t>
            </a:r>
            <a:endParaRPr lang="en-IN" sz="2100" dirty="0"/>
          </a:p>
        </p:txBody>
      </p:sp>
      <p:cxnSp>
        <p:nvCxnSpPr>
          <p:cNvPr id="138" name="Straight Connector 137"/>
          <p:cNvCxnSpPr>
            <a:stCxn id="137" idx="0"/>
            <a:endCxn id="137" idx="2"/>
          </p:cNvCxnSpPr>
          <p:nvPr/>
        </p:nvCxnSpPr>
        <p:spPr>
          <a:xfrm>
            <a:off x="14245783" y="3032685"/>
            <a:ext cx="0" cy="39418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2241560" y="3968791"/>
            <a:ext cx="4248471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500" dirty="0" smtClean="0"/>
              <a:t>Employees</a:t>
            </a:r>
            <a:endParaRPr lang="en-IN" sz="25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2241560" y="4466917"/>
            <a:ext cx="4248471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Name        Cost/day         Billing/day    </a:t>
            </a:r>
            <a:endParaRPr lang="en-IN" sz="2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2241560" y="4867027"/>
            <a:ext cx="4248471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  E1               800                   5000    </a:t>
            </a:r>
            <a:endParaRPr lang="en-IN" sz="2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12241560" y="5259005"/>
            <a:ext cx="4248471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  E2              12000               50000    </a:t>
            </a:r>
            <a:endParaRPr lang="en-IN" sz="2000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13465695" y="4486952"/>
            <a:ext cx="0" cy="11921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4855180" y="4486952"/>
            <a:ext cx="0" cy="11921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13009646" y="6318802"/>
            <a:ext cx="2760306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002060"/>
                </a:solidFill>
              </a:rPr>
              <a:t>E1-Log of 16</a:t>
            </a:r>
            <a:r>
              <a:rPr lang="en-IN" sz="2500" b="1" baseline="30000" dirty="0" smtClean="0">
                <a:solidFill>
                  <a:srgbClr val="002060"/>
                </a:solidFill>
              </a:rPr>
              <a:t>th</a:t>
            </a:r>
            <a:r>
              <a:rPr lang="en-IN" sz="2500" b="1" dirty="0" smtClean="0">
                <a:solidFill>
                  <a:srgbClr val="002060"/>
                </a:solidFill>
              </a:rPr>
              <a:t> Jan</a:t>
            </a:r>
            <a:endParaRPr lang="en-IN" sz="2500" b="1" dirty="0">
              <a:solidFill>
                <a:srgbClr val="00206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3009646" y="6811243"/>
            <a:ext cx="2760306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  Type            Time in days</a:t>
            </a:r>
            <a:endParaRPr lang="en-IN" sz="2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3009646" y="7211353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Project1           0.5</a:t>
            </a:r>
            <a:endParaRPr lang="en-IN" sz="2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13009646" y="7611463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Project2          0.25</a:t>
            </a:r>
            <a:endParaRPr lang="en-IN" sz="2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13009646" y="7995309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  Office           0.125</a:t>
            </a:r>
            <a:endParaRPr lang="en-IN" sz="2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13009646" y="8395419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   Idle              0.125</a:t>
            </a:r>
            <a:endParaRPr lang="en-IN" sz="2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13009646" y="8827467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       Total                 1</a:t>
            </a:r>
            <a:endParaRPr lang="en-IN" sz="2000" b="1" dirty="0"/>
          </a:p>
        </p:txBody>
      </p:sp>
      <p:cxnSp>
        <p:nvCxnSpPr>
          <p:cNvPr id="155" name="Straight Connector 154"/>
          <p:cNvCxnSpPr>
            <a:stCxn id="149" idx="0"/>
            <a:endCxn id="154" idx="2"/>
          </p:cNvCxnSpPr>
          <p:nvPr/>
        </p:nvCxnSpPr>
        <p:spPr>
          <a:xfrm>
            <a:off x="14389799" y="6811243"/>
            <a:ext cx="0" cy="2416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3009646" y="9735116"/>
            <a:ext cx="2760306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663300"/>
                </a:solidFill>
              </a:rPr>
              <a:t>E2-Log of 16</a:t>
            </a:r>
            <a:r>
              <a:rPr lang="en-IN" sz="2500" b="1" baseline="30000" dirty="0" smtClean="0">
                <a:solidFill>
                  <a:srgbClr val="663300"/>
                </a:solidFill>
              </a:rPr>
              <a:t>th</a:t>
            </a:r>
            <a:r>
              <a:rPr lang="en-IN" sz="2500" b="1" dirty="0" smtClean="0">
                <a:solidFill>
                  <a:srgbClr val="663300"/>
                </a:solidFill>
              </a:rPr>
              <a:t> Jan</a:t>
            </a:r>
            <a:endParaRPr lang="en-IN" sz="2500" b="1" dirty="0">
              <a:solidFill>
                <a:srgbClr val="6633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3009646" y="10227557"/>
            <a:ext cx="2760306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  Type              Time in days</a:t>
            </a:r>
            <a:endParaRPr lang="en-IN" sz="2000" dirty="0"/>
          </a:p>
        </p:txBody>
      </p:sp>
      <p:sp>
        <p:nvSpPr>
          <p:cNvPr id="161" name="TextBox 160"/>
          <p:cNvSpPr txBox="1"/>
          <p:nvPr/>
        </p:nvSpPr>
        <p:spPr>
          <a:xfrm>
            <a:off x="13009646" y="10627667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Project2           0.375</a:t>
            </a:r>
            <a:endParaRPr lang="en-IN" sz="20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3009646" y="11027777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     Project3            0.25</a:t>
            </a:r>
            <a:endParaRPr lang="en-IN" sz="2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13009646" y="11411623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/>
              <a:t> </a:t>
            </a:r>
            <a:r>
              <a:rPr lang="en-IN" sz="2000" dirty="0" smtClean="0"/>
              <a:t>    Project1           0.125</a:t>
            </a:r>
            <a:endParaRPr lang="en-IN" sz="20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3009646" y="11811733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/>
              <a:t> </a:t>
            </a:r>
            <a:r>
              <a:rPr lang="en-IN" sz="2000" dirty="0" smtClean="0"/>
              <a:t>       Office             0.25</a:t>
            </a:r>
            <a:endParaRPr lang="en-IN" sz="2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13009646" y="12243781"/>
            <a:ext cx="276030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       Total                  1</a:t>
            </a:r>
            <a:endParaRPr lang="en-IN" sz="2000" b="1" dirty="0"/>
          </a:p>
        </p:txBody>
      </p:sp>
      <p:cxnSp>
        <p:nvCxnSpPr>
          <p:cNvPr id="166" name="Straight Connector 165"/>
          <p:cNvCxnSpPr>
            <a:stCxn id="160" idx="0"/>
            <a:endCxn id="165" idx="2"/>
          </p:cNvCxnSpPr>
          <p:nvPr/>
        </p:nvCxnSpPr>
        <p:spPr>
          <a:xfrm>
            <a:off x="14389799" y="10227557"/>
            <a:ext cx="0" cy="2416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3858200" y="5891213"/>
            <a:ext cx="0" cy="762000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162440" y="906587"/>
            <a:ext cx="8353127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solidFill>
                  <a:srgbClr val="FFFF00"/>
                </a:solidFill>
              </a:rPr>
              <a:t>Capture of Employees time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162440" y="1445480"/>
            <a:ext cx="8353128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                                     E1                                        E2</a:t>
            </a:r>
            <a:endParaRPr lang="en-IN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0162440" y="2021544"/>
            <a:ext cx="8353128" cy="49244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                               Project Time                    Project Time</a:t>
            </a:r>
            <a:endParaRPr lang="en-IN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0162440" y="2556378"/>
            <a:ext cx="8353128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                           Days        Cost    Billable       Days      Cost      Billable</a:t>
            </a:r>
            <a:endParaRPr lang="en-IN" sz="24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0162440" y="3078439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0162440" y="3594107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                             0.5          400          2500</a:t>
            </a:r>
            <a:endParaRPr lang="en-IN" sz="2100" dirty="0"/>
          </a:p>
        </p:txBody>
      </p:sp>
      <p:sp>
        <p:nvSpPr>
          <p:cNvPr id="84" name="TextBox 83"/>
          <p:cNvSpPr txBox="1"/>
          <p:nvPr/>
        </p:nvSpPr>
        <p:spPr>
          <a:xfrm>
            <a:off x="20162440" y="4098162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dirty="0"/>
              <a:t> </a:t>
            </a:r>
            <a:r>
              <a:rPr lang="en-IN" sz="2100" dirty="0" smtClean="0"/>
              <a:t>                                                                                     0.125        1500          6500</a:t>
            </a:r>
            <a:endParaRPr lang="en-IN" sz="2100" dirty="0"/>
          </a:p>
        </p:txBody>
      </p:sp>
      <p:sp>
        <p:nvSpPr>
          <p:cNvPr id="85" name="TextBox 84"/>
          <p:cNvSpPr txBox="1"/>
          <p:nvPr/>
        </p:nvSpPr>
        <p:spPr>
          <a:xfrm>
            <a:off x="20162440" y="4585148"/>
            <a:ext cx="8352928" cy="4325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0162440" y="5129357"/>
            <a:ext cx="8352928" cy="3924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162440" y="5633413"/>
            <a:ext cx="8352928" cy="3924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0162440" y="6154019"/>
            <a:ext cx="8352928" cy="3924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0162440" y="6641525"/>
            <a:ext cx="8352928" cy="3924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dirty="0"/>
          </a:p>
        </p:txBody>
      </p:sp>
      <p:sp>
        <p:nvSpPr>
          <p:cNvPr id="91" name="TextBox 90"/>
          <p:cNvSpPr txBox="1"/>
          <p:nvPr/>
        </p:nvSpPr>
        <p:spPr>
          <a:xfrm>
            <a:off x="20162440" y="7145581"/>
            <a:ext cx="8352928" cy="3924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sz="21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20162440" y="7643105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                           0.25          200           1250        </a:t>
            </a:r>
            <a:endParaRPr lang="en-IN" sz="2100" dirty="0"/>
          </a:p>
        </p:txBody>
      </p:sp>
      <p:sp>
        <p:nvSpPr>
          <p:cNvPr id="93" name="TextBox 92"/>
          <p:cNvSpPr txBox="1"/>
          <p:nvPr/>
        </p:nvSpPr>
        <p:spPr>
          <a:xfrm>
            <a:off x="20162440" y="8147161"/>
            <a:ext cx="8352928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                                                                                 0.375      4500       18750</a:t>
            </a:r>
            <a:endParaRPr lang="en-IN" sz="2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203000" y="1505875"/>
            <a:ext cx="0" cy="1209734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1818624" y="1390704"/>
            <a:ext cx="0" cy="1221251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2898744" y="2513987"/>
            <a:ext cx="54006" cy="11089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3906856" y="2513987"/>
            <a:ext cx="0" cy="11089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6211112" y="2513987"/>
            <a:ext cx="0" cy="11089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7219224" y="2513987"/>
            <a:ext cx="0" cy="11089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162440" y="11634902"/>
            <a:ext cx="8353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1059" y="7583611"/>
            <a:ext cx="4802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E1              </a:t>
            </a:r>
            <a:r>
              <a:rPr lang="en-IN" sz="2100" dirty="0"/>
              <a:t>0.25            200            1250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068986" y="7995309"/>
            <a:ext cx="4802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E2           </a:t>
            </a:r>
            <a:r>
              <a:rPr lang="en-IN" sz="2100" dirty="0" smtClean="0">
                <a:solidFill>
                  <a:srgbClr val="FF0000"/>
                </a:solidFill>
              </a:rPr>
              <a:t> </a:t>
            </a:r>
            <a:r>
              <a:rPr lang="en-IN" sz="2100" dirty="0">
                <a:solidFill>
                  <a:srgbClr val="FF0000"/>
                </a:solidFill>
              </a:rPr>
              <a:t>0.375          4500          18750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063152" y="8445877"/>
            <a:ext cx="4802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                 0.625          </a:t>
            </a:r>
            <a:r>
              <a:rPr lang="en-IN" sz="2100" dirty="0"/>
              <a:t>4700         20,000</a:t>
            </a:r>
            <a:endParaRPr lang="en-IN" sz="21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310625" y="11436305"/>
            <a:ext cx="4802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dirty="0"/>
              <a:t>E1                2                 400             10000 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256785" y="12300401"/>
            <a:ext cx="4802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dirty="0"/>
              <a:t> </a:t>
            </a:r>
            <a:r>
              <a:rPr lang="en-IN" sz="2100" dirty="0" smtClean="0"/>
              <a:t>                 </a:t>
            </a:r>
            <a:r>
              <a:rPr lang="en-IN" sz="2100" dirty="0"/>
              <a:t>0.25          3000            12500</a:t>
            </a:r>
          </a:p>
        </p:txBody>
      </p:sp>
      <p:cxnSp>
        <p:nvCxnSpPr>
          <p:cNvPr id="52" name="Elbow Connector 51"/>
          <p:cNvCxnSpPr/>
          <p:nvPr/>
        </p:nvCxnSpPr>
        <p:spPr>
          <a:xfrm rot="10800000">
            <a:off x="8065100" y="3803597"/>
            <a:ext cx="5616621" cy="1302536"/>
          </a:xfrm>
          <a:prstGeom prst="bentConnector3">
            <a:avLst>
              <a:gd name="adj1" fmla="val 94771"/>
            </a:avLst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>
            <a:off x="14473808" y="5155060"/>
            <a:ext cx="8928992" cy="23223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Arrow Connector 2051"/>
          <p:cNvCxnSpPr/>
          <p:nvPr/>
        </p:nvCxnSpPr>
        <p:spPr>
          <a:xfrm flipV="1">
            <a:off x="23402800" y="3992013"/>
            <a:ext cx="0" cy="1186271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Elbow Connector 2055"/>
          <p:cNvCxnSpPr/>
          <p:nvPr/>
        </p:nvCxnSpPr>
        <p:spPr>
          <a:xfrm rot="10800000">
            <a:off x="10403297" y="4867028"/>
            <a:ext cx="4790595" cy="200057"/>
          </a:xfrm>
          <a:prstGeom prst="bentConnector3">
            <a:avLst>
              <a:gd name="adj1" fmla="val 5860"/>
            </a:avLst>
          </a:prstGeom>
          <a:ln w="762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Straight Arrow Connector 2058"/>
          <p:cNvCxnSpPr/>
          <p:nvPr/>
        </p:nvCxnSpPr>
        <p:spPr>
          <a:xfrm flipH="1" flipV="1">
            <a:off x="9505257" y="3733832"/>
            <a:ext cx="792089" cy="1133195"/>
          </a:xfrm>
          <a:prstGeom prst="straightConnector1">
            <a:avLst/>
          </a:prstGeom>
          <a:ln w="76200">
            <a:solidFill>
              <a:srgbClr val="00B05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6" name="Elbow Connector 2075"/>
          <p:cNvCxnSpPr/>
          <p:nvPr/>
        </p:nvCxnSpPr>
        <p:spPr>
          <a:xfrm flipV="1">
            <a:off x="16129992" y="4780378"/>
            <a:ext cx="8352928" cy="302673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10800000">
            <a:off x="7143392" y="5521776"/>
            <a:ext cx="7711789" cy="1889640"/>
          </a:xfrm>
          <a:prstGeom prst="bentConnector3">
            <a:avLst>
              <a:gd name="adj1" fmla="val 50000"/>
            </a:avLst>
          </a:prstGeom>
          <a:ln w="762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H="1" flipV="1">
            <a:off x="7143391" y="3922736"/>
            <a:ext cx="39607" cy="1599038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H="1" flipV="1">
            <a:off x="6841069" y="3800120"/>
            <a:ext cx="341931" cy="3475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/>
          <p:nvPr/>
        </p:nvCxnSpPr>
        <p:spPr>
          <a:xfrm flipV="1">
            <a:off x="15337904" y="6906475"/>
            <a:ext cx="7056784" cy="504941"/>
          </a:xfrm>
          <a:prstGeom prst="bentConnector3">
            <a:avLst>
              <a:gd name="adj1" fmla="val 99806"/>
            </a:avLst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22394688" y="4009083"/>
            <a:ext cx="0" cy="2897392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6" name="Straight Connector 2085"/>
          <p:cNvCxnSpPr/>
          <p:nvPr/>
        </p:nvCxnSpPr>
        <p:spPr>
          <a:xfrm>
            <a:off x="8339115" y="5202860"/>
            <a:ext cx="0" cy="2640702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9" name="Straight Arrow Connector 2088"/>
          <p:cNvCxnSpPr/>
          <p:nvPr/>
        </p:nvCxnSpPr>
        <p:spPr>
          <a:xfrm flipH="1">
            <a:off x="8065097" y="7843562"/>
            <a:ext cx="274018" cy="0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23402800" y="5194040"/>
            <a:ext cx="0" cy="2535081"/>
          </a:xfrm>
          <a:prstGeom prst="line">
            <a:avLst/>
          </a:prstGeom>
          <a:ln w="762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24482920" y="4098162"/>
            <a:ext cx="0" cy="3544943"/>
          </a:xfrm>
          <a:prstGeom prst="straightConnector1">
            <a:avLst/>
          </a:prstGeom>
          <a:ln w="76200">
            <a:solidFill>
              <a:srgbClr val="00B050"/>
            </a:solidFill>
            <a:prstDash val="lg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6" name="Elbow Connector 2105"/>
          <p:cNvCxnSpPr/>
          <p:nvPr/>
        </p:nvCxnSpPr>
        <p:spPr>
          <a:xfrm rot="5400000">
            <a:off x="8443274" y="5937285"/>
            <a:ext cx="2916059" cy="792091"/>
          </a:xfrm>
          <a:prstGeom prst="bentConnector3">
            <a:avLst>
              <a:gd name="adj1" fmla="val 100302"/>
            </a:avLst>
          </a:prstGeom>
          <a:ln w="76200">
            <a:solidFill>
              <a:srgbClr val="00B050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>
          <a:xfrm rot="10800000" flipV="1">
            <a:off x="7273014" y="7831186"/>
            <a:ext cx="7582167" cy="1516448"/>
          </a:xfrm>
          <a:prstGeom prst="bentConnector3">
            <a:avLst>
              <a:gd name="adj1" fmla="val 50000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7273008" y="7795762"/>
            <a:ext cx="0" cy="154403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H="1">
            <a:off x="7092988" y="7791360"/>
            <a:ext cx="180020" cy="440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/>
          <p:nvPr/>
        </p:nvCxnSpPr>
        <p:spPr>
          <a:xfrm>
            <a:off x="15481920" y="7811518"/>
            <a:ext cx="6632646" cy="3933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6" name="TextBox 2145"/>
          <p:cNvSpPr txBox="1"/>
          <p:nvPr/>
        </p:nvSpPr>
        <p:spPr>
          <a:xfrm>
            <a:off x="24447016" y="12179609"/>
            <a:ext cx="35281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dirty="0" smtClean="0"/>
              <a:t>                0.25         3000</a:t>
            </a:r>
            <a:endParaRPr lang="en-IN" sz="2100" dirty="0"/>
          </a:p>
        </p:txBody>
      </p:sp>
      <p:sp>
        <p:nvSpPr>
          <p:cNvPr id="2152" name="TextBox 2151"/>
          <p:cNvSpPr txBox="1"/>
          <p:nvPr/>
        </p:nvSpPr>
        <p:spPr>
          <a:xfrm>
            <a:off x="20090432" y="13825636"/>
            <a:ext cx="399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Value addition 3750-800=2950</a:t>
            </a:r>
            <a:endParaRPr lang="en-IN" sz="2400" dirty="0"/>
          </a:p>
        </p:txBody>
      </p:sp>
      <p:sp>
        <p:nvSpPr>
          <p:cNvPr id="330" name="TextBox 329"/>
          <p:cNvSpPr txBox="1"/>
          <p:nvPr/>
        </p:nvSpPr>
        <p:spPr>
          <a:xfrm>
            <a:off x="24554928" y="13825636"/>
            <a:ext cx="42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Value addition </a:t>
            </a:r>
            <a:r>
              <a:rPr lang="en-IN" sz="2000" dirty="0" smtClean="0"/>
              <a:t>37750-12000=25750</a:t>
            </a:r>
            <a:endParaRPr lang="en-IN" sz="2000" dirty="0"/>
          </a:p>
        </p:txBody>
      </p:sp>
      <p:sp>
        <p:nvSpPr>
          <p:cNvPr id="2153" name="TextBox 2152"/>
          <p:cNvSpPr txBox="1"/>
          <p:nvPr/>
        </p:nvSpPr>
        <p:spPr>
          <a:xfrm>
            <a:off x="680099" y="4875301"/>
            <a:ext cx="438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C00000"/>
                </a:solidFill>
              </a:rPr>
              <a:t>Gross margin 9000-1900= 7100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2490880" y="8996744"/>
            <a:ext cx="438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C00000"/>
                </a:solidFill>
              </a:rPr>
              <a:t>Gross margin 20000-4700= 15300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754504" y="12871226"/>
            <a:ext cx="438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C00000"/>
                </a:solidFill>
              </a:rPr>
              <a:t>Gross margin 12500-3000= 9500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2154" name="Oval 2153"/>
          <p:cNvSpPr/>
          <p:nvPr/>
        </p:nvSpPr>
        <p:spPr>
          <a:xfrm>
            <a:off x="2452074" y="12871226"/>
            <a:ext cx="4820935" cy="5010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35" name="Straight Connector 334"/>
          <p:cNvCxnSpPr/>
          <p:nvPr/>
        </p:nvCxnSpPr>
        <p:spPr>
          <a:xfrm flipH="1" flipV="1">
            <a:off x="22808734" y="5178283"/>
            <a:ext cx="90010" cy="7716166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2993255" y="12387358"/>
            <a:ext cx="265529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>
            <a:off x="22943749" y="12883139"/>
            <a:ext cx="315035" cy="11311"/>
          </a:xfrm>
          <a:prstGeom prst="line">
            <a:avLst/>
          </a:prstGeom>
          <a:ln w="762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8" name="TextBox 2167"/>
          <p:cNvSpPr txBox="1"/>
          <p:nvPr/>
        </p:nvSpPr>
        <p:spPr>
          <a:xfrm>
            <a:off x="20162440" y="11667278"/>
            <a:ext cx="1440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b="1" dirty="0" err="1"/>
              <a:t>Proj</a:t>
            </a:r>
            <a:r>
              <a:rPr lang="en-IN" sz="2100" b="1" dirty="0"/>
              <a:t>. Total</a:t>
            </a:r>
            <a:endParaRPr lang="en-IN" sz="2100" dirty="0"/>
          </a:p>
        </p:txBody>
      </p:sp>
      <p:sp>
        <p:nvSpPr>
          <p:cNvPr id="352" name="TextBox 351"/>
          <p:cNvSpPr txBox="1"/>
          <p:nvPr/>
        </p:nvSpPr>
        <p:spPr>
          <a:xfrm>
            <a:off x="20378464" y="12179609"/>
            <a:ext cx="1440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b="1" dirty="0"/>
              <a:t> </a:t>
            </a:r>
            <a:r>
              <a:rPr lang="en-IN" sz="2100" b="1" dirty="0" smtClean="0"/>
              <a:t>   Office</a:t>
            </a:r>
            <a:endParaRPr lang="en-IN" sz="2100" dirty="0"/>
          </a:p>
        </p:txBody>
      </p:sp>
      <p:sp>
        <p:nvSpPr>
          <p:cNvPr id="353" name="TextBox 352"/>
          <p:cNvSpPr txBox="1"/>
          <p:nvPr/>
        </p:nvSpPr>
        <p:spPr>
          <a:xfrm>
            <a:off x="20378464" y="12683665"/>
            <a:ext cx="1440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b="1" dirty="0" smtClean="0"/>
              <a:t>      Idle</a:t>
            </a:r>
            <a:endParaRPr lang="en-IN" sz="2100" dirty="0"/>
          </a:p>
        </p:txBody>
      </p:sp>
      <p:sp>
        <p:nvSpPr>
          <p:cNvPr id="354" name="TextBox 353"/>
          <p:cNvSpPr txBox="1"/>
          <p:nvPr/>
        </p:nvSpPr>
        <p:spPr>
          <a:xfrm>
            <a:off x="20306456" y="13187721"/>
            <a:ext cx="15841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b="1" dirty="0" smtClean="0"/>
              <a:t>Grand Total</a:t>
            </a:r>
            <a:endParaRPr lang="en-IN" sz="2100" dirty="0"/>
          </a:p>
        </p:txBody>
      </p:sp>
      <p:sp>
        <p:nvSpPr>
          <p:cNvPr id="355" name="TextBox 354"/>
          <p:cNvSpPr txBox="1"/>
          <p:nvPr/>
        </p:nvSpPr>
        <p:spPr>
          <a:xfrm>
            <a:off x="5034714" y="12269845"/>
            <a:ext cx="10861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b="1" dirty="0"/>
              <a:t> </a:t>
            </a:r>
            <a:r>
              <a:rPr lang="en-IN" sz="2100" b="1" dirty="0" smtClean="0"/>
              <a:t>  Total</a:t>
            </a:r>
            <a:endParaRPr lang="en-IN" sz="2100" dirty="0"/>
          </a:p>
        </p:txBody>
      </p:sp>
      <p:sp>
        <p:nvSpPr>
          <p:cNvPr id="356" name="TextBox 355"/>
          <p:cNvSpPr txBox="1"/>
          <p:nvPr/>
        </p:nvSpPr>
        <p:spPr>
          <a:xfrm>
            <a:off x="5034714" y="8441451"/>
            <a:ext cx="10861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b="1" dirty="0"/>
              <a:t> </a:t>
            </a:r>
            <a:r>
              <a:rPr lang="en-IN" sz="2100" b="1" dirty="0" smtClean="0"/>
              <a:t>  Total</a:t>
            </a:r>
            <a:endParaRPr lang="en-IN" sz="2100" dirty="0"/>
          </a:p>
        </p:txBody>
      </p:sp>
      <p:sp>
        <p:nvSpPr>
          <p:cNvPr id="357" name="TextBox 356"/>
          <p:cNvSpPr txBox="1"/>
          <p:nvPr/>
        </p:nvSpPr>
        <p:spPr>
          <a:xfrm>
            <a:off x="5184777" y="4362971"/>
            <a:ext cx="1049172" cy="425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00" b="1" dirty="0"/>
              <a:t> </a:t>
            </a:r>
            <a:r>
              <a:rPr lang="en-IN" sz="2100" b="1" dirty="0" smtClean="0"/>
              <a:t>  Total</a:t>
            </a:r>
            <a:endParaRPr lang="en-IN" sz="2100" dirty="0"/>
          </a:p>
        </p:txBody>
      </p:sp>
      <p:sp>
        <p:nvSpPr>
          <p:cNvPr id="2169" name="Oval 2168"/>
          <p:cNvSpPr/>
          <p:nvPr/>
        </p:nvSpPr>
        <p:spPr>
          <a:xfrm>
            <a:off x="1944417" y="8996744"/>
            <a:ext cx="5328592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9" name="Oval 358"/>
          <p:cNvSpPr/>
          <p:nvPr/>
        </p:nvSpPr>
        <p:spPr>
          <a:xfrm>
            <a:off x="305247" y="4924227"/>
            <a:ext cx="5328592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0" name="Oval 359"/>
          <p:cNvSpPr/>
          <p:nvPr/>
        </p:nvSpPr>
        <p:spPr>
          <a:xfrm>
            <a:off x="19890228" y="13796019"/>
            <a:ext cx="4448676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1" name="Oval 360"/>
          <p:cNvSpPr/>
          <p:nvPr/>
        </p:nvSpPr>
        <p:spPr>
          <a:xfrm>
            <a:off x="24410912" y="13766402"/>
            <a:ext cx="4392688" cy="4912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00" name="Straight Connector 2099"/>
          <p:cNvCxnSpPr/>
          <p:nvPr/>
        </p:nvCxnSpPr>
        <p:spPr>
          <a:xfrm>
            <a:off x="15481920" y="8583495"/>
            <a:ext cx="5904656" cy="65705"/>
          </a:xfrm>
          <a:prstGeom prst="line">
            <a:avLst/>
          </a:prstGeom>
          <a:ln w="76200">
            <a:solidFill>
              <a:srgbClr val="0070C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flipV="1">
            <a:off x="21386576" y="8595474"/>
            <a:ext cx="0" cy="4298976"/>
          </a:xfrm>
          <a:prstGeom prst="line">
            <a:avLst/>
          </a:prstGeom>
          <a:ln w="76200">
            <a:solidFill>
              <a:srgbClr val="0070C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21386576" y="12871226"/>
            <a:ext cx="720080" cy="0"/>
          </a:xfrm>
          <a:prstGeom prst="line">
            <a:avLst/>
          </a:prstGeom>
          <a:ln w="76200">
            <a:solidFill>
              <a:srgbClr val="0070C0"/>
            </a:solidFill>
            <a:prstDash val="lg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15481920" y="8227810"/>
            <a:ext cx="6120680" cy="0"/>
          </a:xfrm>
          <a:prstGeom prst="line">
            <a:avLst/>
          </a:prstGeom>
          <a:ln w="76200">
            <a:solidFill>
              <a:srgbClr val="7030A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V="1">
            <a:off x="21602600" y="8227810"/>
            <a:ext cx="0" cy="4216026"/>
          </a:xfrm>
          <a:prstGeom prst="line">
            <a:avLst/>
          </a:prstGeom>
          <a:ln w="76200">
            <a:solidFill>
              <a:srgbClr val="7030A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21566012" y="12372427"/>
            <a:ext cx="540644" cy="71409"/>
          </a:xfrm>
          <a:prstGeom prst="line">
            <a:avLst/>
          </a:prstGeom>
          <a:ln w="76200">
            <a:solidFill>
              <a:srgbClr val="7030A0"/>
            </a:solidFill>
            <a:prstDash val="lg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137104" y="216124"/>
            <a:ext cx="1281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/>
              <a:t>Basic framework of </a:t>
            </a:r>
            <a:r>
              <a:rPr lang="en-IN" sz="3600" b="1" dirty="0" err="1"/>
              <a:t>Eff</a:t>
            </a:r>
            <a:r>
              <a:rPr lang="en-IN" sz="3600" b="1" dirty="0"/>
              <a:t> </a:t>
            </a:r>
            <a:r>
              <a:rPr lang="en-IN" sz="3600" b="1" dirty="0" smtClean="0"/>
              <a:t>factor</a:t>
            </a:r>
            <a:endParaRPr lang="en-IN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153328" y="9842837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3 </a:t>
            </a:r>
            <a:r>
              <a:rPr lang="en-IN" sz="2800" dirty="0"/>
              <a:t>projects out of which two have budgets</a:t>
            </a:r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10058929" y="906587"/>
            <a:ext cx="3910823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 33"/>
          <p:cNvSpPr/>
          <p:nvPr/>
        </p:nvSpPr>
        <p:spPr>
          <a:xfrm>
            <a:off x="10441363" y="1207974"/>
            <a:ext cx="338437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2 departments ( profit </a:t>
            </a:r>
            <a:r>
              <a:rPr lang="en-IN" sz="2400" dirty="0" err="1"/>
              <a:t>center</a:t>
            </a:r>
            <a:r>
              <a:rPr lang="en-IN" sz="2400" dirty="0"/>
              <a:t>)with actual data for D1 only</a:t>
            </a:r>
            <a:br>
              <a:rPr lang="en-IN" sz="2400" dirty="0"/>
            </a:br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15706501" y="2613378"/>
            <a:ext cx="1423045" cy="8386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2 clients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129546" y="3600500"/>
            <a:ext cx="2847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2 Employees with their cost per day and billing rates</a:t>
            </a:r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16706056" y="3451991"/>
            <a:ext cx="3384376" cy="14722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/>
          <p:cNvSpPr/>
          <p:nvPr/>
        </p:nvSpPr>
        <p:spPr>
          <a:xfrm>
            <a:off x="9956117" y="9457462"/>
            <a:ext cx="3053529" cy="21295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7" name="Straight Arrow Connector 46"/>
          <p:cNvCxnSpPr>
            <a:stCxn id="33" idx="7"/>
          </p:cNvCxnSpPr>
          <p:nvPr/>
        </p:nvCxnSpPr>
        <p:spPr>
          <a:xfrm>
            <a:off x="13397025" y="1159675"/>
            <a:ext cx="860758" cy="40401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6120880" y="1787158"/>
            <a:ext cx="4320483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6" idx="2"/>
          </p:cNvCxnSpPr>
          <p:nvPr/>
        </p:nvCxnSpPr>
        <p:spPr>
          <a:xfrm flipH="1" flipV="1">
            <a:off x="15193890" y="3018043"/>
            <a:ext cx="512611" cy="146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8" idx="2"/>
            <a:endCxn id="140" idx="2"/>
          </p:cNvCxnSpPr>
          <p:nvPr/>
        </p:nvCxnSpPr>
        <p:spPr>
          <a:xfrm flipH="1">
            <a:off x="14365796" y="4188109"/>
            <a:ext cx="2340260" cy="2731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9" idx="1"/>
          </p:cNvCxnSpPr>
          <p:nvPr/>
        </p:nvCxnSpPr>
        <p:spPr>
          <a:xfrm flipV="1">
            <a:off x="10403296" y="6641525"/>
            <a:ext cx="19033" cy="3127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3168552" y="6653213"/>
            <a:ext cx="7272812" cy="15258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9" idx="2"/>
          </p:cNvCxnSpPr>
          <p:nvPr/>
        </p:nvCxnSpPr>
        <p:spPr>
          <a:xfrm flipH="1" flipV="1">
            <a:off x="3168552" y="10522228"/>
            <a:ext cx="6787565" cy="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53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3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3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3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3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3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3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3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3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3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3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3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4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4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4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2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2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2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3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3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3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3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3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3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3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3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3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3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3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3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3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3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3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3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3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3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300" fill="hold"/>
                                        <p:tgtEl>
                                          <p:spTgt spid="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300" fill="hold"/>
                                        <p:tgtEl>
                                          <p:spTgt spid="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300"/>
                                        <p:tgtEl>
                                          <p:spTgt spid="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3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3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3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300"/>
                            </p:stCondLst>
                            <p:childTnLst>
                              <p:par>
                                <p:cTn id="2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300"/>
                            </p:stCondLst>
                            <p:childTnLst>
                              <p:par>
                                <p:cTn id="2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300"/>
                            </p:stCondLst>
                            <p:childTnLst>
                              <p:par>
                                <p:cTn id="2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4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4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400"/>
                                        <p:tgtEl>
                                          <p:spTgt spid="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4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4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4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4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4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4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4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4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4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4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4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4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4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4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4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4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4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4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14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4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14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14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4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4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4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4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4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2152" grpId="0"/>
      <p:bldP spid="330" grpId="0"/>
      <p:bldP spid="2153" grpId="0"/>
      <p:bldP spid="332" grpId="0"/>
      <p:bldP spid="333" grpId="0"/>
      <p:bldP spid="2154" grpId="0" animBg="1"/>
      <p:bldP spid="2169" grpId="0" animBg="1"/>
      <p:bldP spid="359" grpId="0" animBg="1"/>
      <p:bldP spid="360" grpId="0" animBg="1"/>
      <p:bldP spid="3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248" y="360140"/>
            <a:ext cx="27795088" cy="1268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600" b="1" dirty="0" err="1" smtClean="0">
                <a:latin typeface="Comic Sans MS" pitchFamily="66" charset="0"/>
              </a:rPr>
              <a:t>Eff</a:t>
            </a:r>
            <a:r>
              <a:rPr lang="en-IN" sz="6600" b="1" dirty="0" smtClean="0">
                <a:latin typeface="Comic Sans MS" pitchFamily="66" charset="0"/>
              </a:rPr>
              <a:t> </a:t>
            </a:r>
            <a:r>
              <a:rPr lang="en-IN" sz="6600" b="1" dirty="0">
                <a:latin typeface="Comic Sans MS" pitchFamily="66" charset="0"/>
              </a:rPr>
              <a:t>Factor </a:t>
            </a:r>
            <a:r>
              <a:rPr lang="en-IN" sz="6600" b="1" dirty="0" smtClean="0">
                <a:latin typeface="Comic Sans MS" pitchFamily="66" charset="0"/>
              </a:rPr>
              <a:t>objectives</a:t>
            </a:r>
          </a:p>
          <a:p>
            <a:r>
              <a:rPr lang="en-IN" sz="4000" dirty="0" err="1" smtClean="0">
                <a:latin typeface="Comic Sans MS" pitchFamily="66" charset="0"/>
              </a:rPr>
              <a:t>Eff</a:t>
            </a:r>
            <a:r>
              <a:rPr lang="en-IN" sz="4000" dirty="0" smtClean="0">
                <a:latin typeface="Comic Sans MS" pitchFamily="66" charset="0"/>
              </a:rPr>
              <a:t> Factor does much more than what is shown in the basic framework</a:t>
            </a:r>
          </a:p>
          <a:p>
            <a:endParaRPr lang="en-IN" sz="4000" dirty="0">
              <a:latin typeface="Comic Sans MS" pitchFamily="66" charset="0"/>
            </a:endParaRPr>
          </a:p>
          <a:p>
            <a:r>
              <a:rPr lang="en-IN" sz="4000" dirty="0" err="1" smtClean="0">
                <a:latin typeface="Comic Sans MS" pitchFamily="66" charset="0"/>
              </a:rPr>
              <a:t>Eff</a:t>
            </a:r>
            <a:r>
              <a:rPr lang="en-IN" sz="4000" dirty="0" smtClean="0">
                <a:latin typeface="Comic Sans MS" pitchFamily="66" charset="0"/>
              </a:rPr>
              <a:t> factor provides effective, flexible </a:t>
            </a:r>
            <a:r>
              <a:rPr lang="en-IN" sz="4000" dirty="0">
                <a:latin typeface="Comic Sans MS" pitchFamily="66" charset="0"/>
              </a:rPr>
              <a:t>and </a:t>
            </a:r>
            <a:r>
              <a:rPr lang="en-IN" sz="4000" dirty="0" smtClean="0">
                <a:latin typeface="Comic Sans MS" pitchFamily="66" charset="0"/>
              </a:rPr>
              <a:t>user </a:t>
            </a:r>
            <a:r>
              <a:rPr lang="en-IN" sz="4000" dirty="0">
                <a:latin typeface="Comic Sans MS" pitchFamily="66" charset="0"/>
              </a:rPr>
              <a:t>friendly mechanism </a:t>
            </a:r>
            <a:r>
              <a:rPr lang="en-IN" sz="4000" dirty="0" smtClean="0">
                <a:latin typeface="Comic Sans MS" pitchFamily="66" charset="0"/>
              </a:rPr>
              <a:t>to</a:t>
            </a:r>
            <a:endParaRPr lang="en-IN" sz="4000" dirty="0">
              <a:latin typeface="Comic Sans MS" pitchFamily="66" charset="0"/>
            </a:endParaRPr>
          </a:p>
          <a:p>
            <a:r>
              <a:rPr lang="en-IN" sz="4800" b="1" dirty="0" smtClean="0">
                <a:latin typeface="Comic Sans MS" pitchFamily="66" charset="0"/>
              </a:rPr>
              <a:t>Capture - </a:t>
            </a:r>
            <a:r>
              <a:rPr lang="en-IN" sz="4000" dirty="0" smtClean="0">
                <a:latin typeface="Comic Sans MS" pitchFamily="66" charset="0"/>
              </a:rPr>
              <a:t>time </a:t>
            </a:r>
            <a:r>
              <a:rPr lang="en-IN" sz="4000" dirty="0">
                <a:latin typeface="Comic Sans MS" pitchFamily="66" charset="0"/>
              </a:rPr>
              <a:t>data of direct </a:t>
            </a:r>
            <a:r>
              <a:rPr lang="en-IN" sz="4000" dirty="0" smtClean="0">
                <a:latin typeface="Comic Sans MS" pitchFamily="66" charset="0"/>
              </a:rPr>
              <a:t>employees and </a:t>
            </a:r>
            <a:endParaRPr lang="en-IN" sz="4000" dirty="0">
              <a:latin typeface="Comic Sans MS" pitchFamily="66" charset="0"/>
            </a:endParaRPr>
          </a:p>
          <a:p>
            <a:r>
              <a:rPr lang="en-IN" sz="4800" b="1" dirty="0" smtClean="0">
                <a:latin typeface="Comic Sans MS" pitchFamily="66" charset="0"/>
              </a:rPr>
              <a:t>Provide - </a:t>
            </a:r>
            <a:r>
              <a:rPr lang="en-IN" sz="4000" dirty="0" smtClean="0">
                <a:latin typeface="Comic Sans MS" pitchFamily="66" charset="0"/>
              </a:rPr>
              <a:t>cost </a:t>
            </a:r>
            <a:r>
              <a:rPr lang="en-IN" sz="4000" dirty="0">
                <a:latin typeface="Comic Sans MS" pitchFamily="66" charset="0"/>
              </a:rPr>
              <a:t>and billable </a:t>
            </a:r>
            <a:r>
              <a:rPr lang="en-IN" sz="4000" dirty="0" smtClean="0">
                <a:latin typeface="Comic Sans MS" pitchFamily="66" charset="0"/>
              </a:rPr>
              <a:t>amount</a:t>
            </a:r>
          </a:p>
          <a:p>
            <a:r>
              <a:rPr lang="en-IN" sz="4000" dirty="0">
                <a:latin typeface="Comic Sans MS" pitchFamily="66" charset="0"/>
              </a:rPr>
              <a:t>	 </a:t>
            </a:r>
            <a:r>
              <a:rPr lang="en-IN" sz="4000" dirty="0" smtClean="0">
                <a:latin typeface="Comic Sans MS" pitchFamily="66" charset="0"/>
              </a:rPr>
              <a:t>           –   for </a:t>
            </a:r>
            <a:r>
              <a:rPr lang="en-IN" sz="4000" dirty="0">
                <a:latin typeface="Comic Sans MS" pitchFamily="66" charset="0"/>
              </a:rPr>
              <a:t>control and </a:t>
            </a:r>
            <a:r>
              <a:rPr lang="en-IN" sz="4000" dirty="0" smtClean="0">
                <a:latin typeface="Comic Sans MS" pitchFamily="66" charset="0"/>
              </a:rPr>
              <a:t>monitoring</a:t>
            </a:r>
          </a:p>
          <a:p>
            <a:r>
              <a:rPr lang="en-IN" sz="4000" dirty="0">
                <a:latin typeface="Comic Sans MS" pitchFamily="66" charset="0"/>
              </a:rPr>
              <a:t>	</a:t>
            </a:r>
            <a:r>
              <a:rPr lang="en-IN" sz="4000" dirty="0" smtClean="0">
                <a:latin typeface="Comic Sans MS" pitchFamily="66" charset="0"/>
              </a:rPr>
              <a:t>	    –  of </a:t>
            </a:r>
            <a:r>
              <a:rPr lang="en-IN" sz="4000" dirty="0">
                <a:latin typeface="Comic Sans MS" pitchFamily="66" charset="0"/>
              </a:rPr>
              <a:t>efficiency </a:t>
            </a:r>
            <a:r>
              <a:rPr lang="en-IN" sz="4000" dirty="0" smtClean="0">
                <a:latin typeface="Comic Sans MS" pitchFamily="66" charset="0"/>
              </a:rPr>
              <a:t>and profitability </a:t>
            </a:r>
            <a:r>
              <a:rPr lang="en-IN" sz="4000" dirty="0">
                <a:latin typeface="Comic Sans MS" pitchFamily="66" charset="0"/>
              </a:rPr>
              <a:t>of the organization and its departments </a:t>
            </a:r>
            <a:r>
              <a:rPr lang="en-IN" sz="4000" dirty="0" smtClean="0">
                <a:latin typeface="Comic Sans MS" pitchFamily="66" charset="0"/>
              </a:rPr>
              <a:t>and</a:t>
            </a:r>
          </a:p>
          <a:p>
            <a:r>
              <a:rPr lang="en-IN" sz="4000" dirty="0">
                <a:latin typeface="Comic Sans MS" pitchFamily="66" charset="0"/>
              </a:rPr>
              <a:t>	</a:t>
            </a:r>
            <a:r>
              <a:rPr lang="en-IN" sz="4000" dirty="0" smtClean="0">
                <a:latin typeface="Comic Sans MS" pitchFamily="66" charset="0"/>
              </a:rPr>
              <a:t>	    -    </a:t>
            </a:r>
            <a:r>
              <a:rPr lang="en-IN" sz="4000" dirty="0">
                <a:latin typeface="Comic Sans MS" pitchFamily="66" charset="0"/>
              </a:rPr>
              <a:t>for each of the project and </a:t>
            </a:r>
            <a:endParaRPr lang="en-IN" sz="4000" dirty="0" smtClean="0">
              <a:latin typeface="Comic Sans MS" pitchFamily="66" charset="0"/>
            </a:endParaRPr>
          </a:p>
          <a:p>
            <a:r>
              <a:rPr lang="en-IN" sz="4000" dirty="0">
                <a:latin typeface="Comic Sans MS" pitchFamily="66" charset="0"/>
              </a:rPr>
              <a:t>	</a:t>
            </a:r>
            <a:r>
              <a:rPr lang="en-IN" sz="4000" dirty="0" smtClean="0">
                <a:latin typeface="Comic Sans MS" pitchFamily="66" charset="0"/>
              </a:rPr>
              <a:t>	    -   each </a:t>
            </a:r>
            <a:r>
              <a:rPr lang="en-IN" sz="4000" dirty="0">
                <a:latin typeface="Comic Sans MS" pitchFamily="66" charset="0"/>
              </a:rPr>
              <a:t>of the </a:t>
            </a:r>
            <a:r>
              <a:rPr lang="en-IN" sz="4000" dirty="0" smtClean="0">
                <a:latin typeface="Comic Sans MS" pitchFamily="66" charset="0"/>
              </a:rPr>
              <a:t>employee.</a:t>
            </a:r>
          </a:p>
          <a:p>
            <a:r>
              <a:rPr lang="en-IN" sz="4800" b="1" dirty="0" smtClean="0">
                <a:latin typeface="Comic Sans MS" pitchFamily="66" charset="0"/>
              </a:rPr>
              <a:t>Enable - </a:t>
            </a:r>
            <a:r>
              <a:rPr lang="en-IN" sz="4000" dirty="0" smtClean="0">
                <a:latin typeface="Comic Sans MS" pitchFamily="66" charset="0"/>
              </a:rPr>
              <a:t>timely completion of the projects with specified standards of quality.</a:t>
            </a:r>
          </a:p>
          <a:p>
            <a:r>
              <a:rPr lang="en-IN" sz="4000" dirty="0" smtClean="0">
                <a:latin typeface="Comic Sans MS" pitchFamily="66" charset="0"/>
              </a:rPr>
              <a:t>    	      - timely </a:t>
            </a:r>
            <a:r>
              <a:rPr lang="en-IN" sz="4000" dirty="0">
                <a:latin typeface="Comic Sans MS" pitchFamily="66" charset="0"/>
              </a:rPr>
              <a:t>corrective action before it is too </a:t>
            </a:r>
            <a:r>
              <a:rPr lang="en-IN" sz="4000" dirty="0" smtClean="0">
                <a:latin typeface="Comic Sans MS" pitchFamily="66" charset="0"/>
              </a:rPr>
              <a:t>late.</a:t>
            </a:r>
          </a:p>
          <a:p>
            <a:r>
              <a:rPr lang="en-IN" sz="4800" b="1" dirty="0" smtClean="0">
                <a:latin typeface="Comic Sans MS" pitchFamily="66" charset="0"/>
              </a:rPr>
              <a:t>Provide - </a:t>
            </a:r>
            <a:r>
              <a:rPr lang="en-IN" sz="4000" dirty="0" smtClean="0">
                <a:latin typeface="Comic Sans MS" pitchFamily="66" charset="0"/>
              </a:rPr>
              <a:t>right </a:t>
            </a:r>
            <a:r>
              <a:rPr lang="en-IN" sz="4000" dirty="0">
                <a:latin typeface="Comic Sans MS" pitchFamily="66" charset="0"/>
              </a:rPr>
              <a:t>information to right people for action at right levels</a:t>
            </a:r>
          </a:p>
          <a:p>
            <a:r>
              <a:rPr lang="en-IN" sz="4000" dirty="0" smtClean="0">
                <a:latin typeface="Comic Sans MS" pitchFamily="66" charset="0"/>
              </a:rPr>
              <a:t>                -  objective </a:t>
            </a:r>
            <a:r>
              <a:rPr lang="en-IN" sz="4000" dirty="0">
                <a:latin typeface="Comic Sans MS" pitchFamily="66" charset="0"/>
              </a:rPr>
              <a:t>assessment of employees.</a:t>
            </a:r>
          </a:p>
          <a:p>
            <a:r>
              <a:rPr lang="en-IN" sz="4000" dirty="0">
                <a:latin typeface="Comic Sans MS" pitchFamily="66" charset="0"/>
              </a:rPr>
              <a:t> </a:t>
            </a:r>
            <a:r>
              <a:rPr lang="en-IN" sz="4000" dirty="0" smtClean="0">
                <a:latin typeface="Comic Sans MS" pitchFamily="66" charset="0"/>
              </a:rPr>
              <a:t>               -  </a:t>
            </a:r>
            <a:r>
              <a:rPr lang="en-IN" sz="4000" dirty="0">
                <a:latin typeface="Comic Sans MS" pitchFamily="66" charset="0"/>
              </a:rPr>
              <a:t>Information on wasteful activity with financial implications</a:t>
            </a:r>
            <a:r>
              <a:rPr lang="en-IN" sz="4000" dirty="0" smtClean="0">
                <a:latin typeface="Comic Sans MS" pitchFamily="66" charset="0"/>
              </a:rPr>
              <a:t>.</a:t>
            </a:r>
          </a:p>
          <a:p>
            <a:r>
              <a:rPr lang="en-IN" sz="4000" dirty="0">
                <a:latin typeface="Comic Sans MS" pitchFamily="66" charset="0"/>
              </a:rPr>
              <a:t> </a:t>
            </a:r>
            <a:r>
              <a:rPr lang="en-IN" sz="4000" dirty="0" smtClean="0">
                <a:latin typeface="Comic Sans MS" pitchFamily="66" charset="0"/>
              </a:rPr>
              <a:t>               -  perfect </a:t>
            </a:r>
            <a:r>
              <a:rPr lang="en-IN" sz="4000" dirty="0">
                <a:latin typeface="Comic Sans MS" pitchFamily="66" charset="0"/>
              </a:rPr>
              <a:t>balance between confidentiality and transparency.</a:t>
            </a:r>
          </a:p>
          <a:p>
            <a:r>
              <a:rPr lang="en-IN" sz="4000" dirty="0">
                <a:latin typeface="Comic Sans MS" pitchFamily="66" charset="0"/>
              </a:rPr>
              <a:t> </a:t>
            </a:r>
            <a:r>
              <a:rPr lang="en-IN" sz="4000" dirty="0" smtClean="0">
                <a:latin typeface="Comic Sans MS" pitchFamily="66" charset="0"/>
              </a:rPr>
              <a:t>               -  </a:t>
            </a:r>
            <a:r>
              <a:rPr lang="en-IN" sz="4000" dirty="0">
                <a:latin typeface="Comic Sans MS" pitchFamily="66" charset="0"/>
              </a:rPr>
              <a:t>freedom to choose levels of control appropriate to the culture of the </a:t>
            </a:r>
            <a:r>
              <a:rPr lang="en-IN" sz="4000" dirty="0" smtClean="0">
                <a:latin typeface="Comic Sans MS" pitchFamily="66" charset="0"/>
              </a:rPr>
              <a:t>organization</a:t>
            </a:r>
          </a:p>
          <a:p>
            <a:endParaRPr lang="en-IN" sz="4000" dirty="0">
              <a:latin typeface="Comic Sans MS" pitchFamily="66" charset="0"/>
            </a:endParaRPr>
          </a:p>
          <a:p>
            <a:r>
              <a:rPr lang="en-IN" sz="4000" b="1" dirty="0" smtClean="0">
                <a:latin typeface="Comic Sans MS" pitchFamily="66" charset="0"/>
              </a:rPr>
              <a:t>Ensure </a:t>
            </a:r>
            <a:r>
              <a:rPr lang="en-IN" sz="4000" b="1" dirty="0">
                <a:latin typeface="Comic Sans MS" pitchFamily="66" charset="0"/>
              </a:rPr>
              <a:t>happiness first to Employees</a:t>
            </a:r>
            <a:r>
              <a:rPr lang="en-IN" sz="4000" b="1" dirty="0" smtClean="0">
                <a:latin typeface="Comic Sans MS" pitchFamily="66" charset="0"/>
              </a:rPr>
              <a:t>, then </a:t>
            </a:r>
            <a:r>
              <a:rPr lang="en-IN" sz="4000" b="1" dirty="0">
                <a:latin typeface="Comic Sans MS" pitchFamily="66" charset="0"/>
              </a:rPr>
              <a:t>clients and finally to the </a:t>
            </a:r>
            <a:r>
              <a:rPr lang="en-IN" sz="4000" b="1" dirty="0" smtClean="0">
                <a:latin typeface="Comic Sans MS" pitchFamily="66" charset="0"/>
              </a:rPr>
              <a:t>organization, captured in our logo</a:t>
            </a:r>
            <a:endParaRPr lang="en-IN" sz="4000" b="1" dirty="0">
              <a:latin typeface="Comic Sans MS" pitchFamily="66" charset="0"/>
            </a:endParaRPr>
          </a:p>
        </p:txBody>
      </p:sp>
      <p:pic>
        <p:nvPicPr>
          <p:cNvPr id="1026" name="Picture 2" descr="D:\EFF Factor Main\efffacto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07"/>
          <a:stretch/>
        </p:blipFill>
        <p:spPr bwMode="auto">
          <a:xfrm>
            <a:off x="14329792" y="12887325"/>
            <a:ext cx="15716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4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355</Words>
  <Application>Microsoft Office PowerPoint</Application>
  <PresentationFormat>Custom</PresentationFormat>
  <Paragraphs>101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nucleosys-06</cp:lastModifiedBy>
  <cp:revision>114</cp:revision>
  <dcterms:created xsi:type="dcterms:W3CDTF">2018-01-15T08:46:47Z</dcterms:created>
  <dcterms:modified xsi:type="dcterms:W3CDTF">2018-02-15T06:38:12Z</dcterms:modified>
</cp:coreProperties>
</file>